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handoutMasterIdLst>
    <p:handoutMasterId r:id="rId17"/>
  </p:handoutMasterIdLst>
  <p:sldIdLst>
    <p:sldId id="256" r:id="rId5"/>
    <p:sldId id="278" r:id="rId6"/>
    <p:sldId id="282" r:id="rId7"/>
    <p:sldId id="288" r:id="rId8"/>
    <p:sldId id="284" r:id="rId9"/>
    <p:sldId id="295" r:id="rId10"/>
    <p:sldId id="280" r:id="rId11"/>
    <p:sldId id="285" r:id="rId12"/>
    <p:sldId id="296" r:id="rId13"/>
    <p:sldId id="297" r:id="rId14"/>
    <p:sldId id="298" r:id="rId15"/>
    <p:sldId id="294" r:id="rId16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CA810-51E2-4543-9240-166A6096DF46}" type="datetimeFigureOut">
              <a:rPr lang="it-IT" smtClean="0"/>
              <a:pPr/>
              <a:t>29/10/2025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B9CAA-EFC2-47FE-B05A-3C0AA3FFBA38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7BD1C79-42ED-457D-BC43-39297F606E79}" type="slidenum">
              <a:rPr/>
              <a:pPr/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D95D9CD-778A-4452-A0A0-405F3A2656EF}" type="slidenum">
              <a:rPr/>
              <a:pPr/>
              <a:t>‹N›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CA1BD1D-1D9E-4116-A6DC-A8E63109B947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F353F41-F58A-4B95-B498-0BA883C500EA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0D03718-DCF8-488F-A95C-8A419DF4004A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8BEB67C-371D-4279-B073-83299DF185C1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98952F-719F-414C-86AF-7E66DBFEA473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B56B6F9-7098-41FA-93BE-450D9BCAB528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59CDBD-7F4D-4AB5-952B-9C087D3F642A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1825A90-2B1D-4C0B-BD3F-5393EB268178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E04F19E-E293-45F3-A19F-BAEA429EA94E}" type="slidenum">
              <a:rPr/>
              <a:pPr/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705B543-AAFE-4FF5-88E0-D9E0F9F6C3CA}" type="slidenum">
              <a:rPr/>
              <a:pPr/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A9F76D0-F7E6-469B-BB2A-8682C7194A98}" type="slidenum">
              <a:rPr/>
              <a:pPr/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C778629-6BC0-4E55-ACAE-18004F12E486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8A6BD5D-FBE3-45E5-A72D-BB50C3617219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C458E08-0D67-4E3E-B2C8-A19EC29CD7D4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6CE2079-8C26-4C4F-A08D-C0C078309469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FAD1ED3-2621-49EC-B36D-DE16FD69506F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2825A6A-8713-40E5-AAF9-753116FD51AB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5947F6A-F426-472F-B658-1F19FF7AA377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D01C611-8CC7-43ED-B4AA-F04E5B04BF63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691265C-12A3-42D9-A21F-F05805937127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DCA26E2-5A12-449F-BCFC-06CF3DBB61E6}" type="slidenum">
              <a:rPr/>
              <a:pPr/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5533D7E-E073-4CA7-A2FD-A174FF2A2764}" type="slidenum">
              <a:rPr/>
              <a:pPr/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97C908E-85E9-41A0-BFB9-EFCA2C827F8F}" type="slidenum">
              <a:rPr/>
              <a:pPr/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2FDED1B-0B50-49F7-B95F-520175D8F21C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0C94FEF-EC13-41C4-9C27-8EC6CDE4F367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037F9E9-35FA-4FFE-B33B-45DC0FAA9C5A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A44A2804-C331-4746-8FBD-F5B456C62C95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251EB3E-6F17-43B8-A8A6-8F7F29B0A996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2166A38-FAA3-4226-BD0B-B67E565EC568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ECAB1D4-2ECB-4DAB-A444-FC7C30417200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D558201-E9D9-42FD-BF88-FDF2E9724A8A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CC431BE-B579-40E8-A7B0-D9BE573FF281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A3D87DC-E624-45D0-9009-A6AC3452C7E0}" type="slidenum">
              <a:rPr/>
              <a:pPr/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1DDBB4F-BE4F-4A1E-97BB-618564E7FF24}" type="slidenum">
              <a:rPr/>
              <a:pPr/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1A5C7C3-9C58-4083-88F8-430A04F85930}" type="slidenum">
              <a:rPr/>
              <a:pPr/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3270605-7559-4B0A-A4A7-8B6F8FECA572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1D53E17-4FC1-4C60-B5DA-CF81F35D41A6}" type="slidenum">
              <a:rPr/>
              <a:pPr/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1E8CBC-4B7E-4D9B-9865-06A91E2DA766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ED1DBB-4769-405B-91D4-5401A4908594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D1674C0-4E4D-4293-B6CF-5E4C1C77AF50}" type="slidenum">
              <a:rPr/>
              <a:pPr/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FD4560-EA0E-47D0-804C-DF07A8088CB0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B9F695-2A57-41D1-965E-3BDAE7831F3C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20CF8FF-F932-4F51-8B87-DE109A7F4AE3}" type="slidenum">
              <a:rPr/>
              <a:pPr/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A6A5F48-9819-45AC-BAF1-0928F74B981B}" type="slidenum">
              <a:rPr/>
              <a:pPr/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3F2D147-3C6B-409D-9FE5-F417266C6A98}" type="slidenum">
              <a:rPr/>
              <a:pPr/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it-I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6134230-4C06-4BA8-A55C-7649B03DFC57}" type="slidenum">
              <a:rPr/>
              <a:pPr/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Calibri"/>
              </a:rPr>
              <a:t>Fare clic per modificare lo stile del titolo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1200" b="0" strike="noStrike" spc="-1" dirty="0">
                <a:solidFill>
                  <a:srgbClr val="8B8B8B"/>
                </a:solidFill>
                <a:latin typeface="Calibri"/>
              </a:rPr>
              <a:t>&lt;data/ora&gt;</a:t>
            </a:r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 dirty="0">
                <a:latin typeface="Times New Roman"/>
              </a:rPr>
              <a:t>&lt;piè di pagina&gt;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E866325-3A23-4D5A-AF49-2B3B5CF4068D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‹N›</a:t>
            </a:fld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Calibri"/>
              </a:rPr>
              <a:t>Fare clic per modificare lo stile del titolo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strike="noStrike" spc="-1">
                <a:solidFill>
                  <a:srgbClr val="000000"/>
                </a:solidFill>
                <a:latin typeface="Calibri"/>
              </a:rPr>
              <a:t>Fare clic per modificare stili del testo dello schema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Secondo livello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Terzo livello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Quarto livello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Quinto livello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1200" b="0" strike="noStrike" spc="-1" dirty="0">
                <a:solidFill>
                  <a:srgbClr val="8B8B8B"/>
                </a:solidFill>
                <a:latin typeface="Calibri"/>
              </a:rPr>
              <a:t>&lt;data/ora&gt;</a:t>
            </a:r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 dirty="0">
                <a:latin typeface="Times New Roman"/>
              </a:rPr>
              <a:t>&lt;piè di pagina&gt;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92E2F6D-5006-48EF-A089-3D17B010E166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‹N›</a:t>
            </a:fld>
            <a:endParaRPr lang="it-IT" sz="12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000000"/>
                </a:solidFill>
                <a:latin typeface="Calibri"/>
              </a:rPr>
              <a:t>Fare clic per modificare lo stile del titolo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1200" b="0" strike="noStrike" spc="-1" dirty="0">
                <a:solidFill>
                  <a:srgbClr val="8B8B8B"/>
                </a:solidFill>
                <a:latin typeface="Calibri"/>
              </a:rPr>
              <a:t>&lt;data/ora&gt;</a:t>
            </a:r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 dirty="0">
                <a:latin typeface="Times New Roman"/>
              </a:rPr>
              <a:t>&lt;piè di pagina&gt;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2BC5DED-6824-47C2-8AB8-4A203DF37C67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‹N›</a:t>
            </a:fld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it-IT" sz="1200" b="0" strike="noStrike" spc="-1" dirty="0">
                <a:solidFill>
                  <a:srgbClr val="8B8B8B"/>
                </a:solidFill>
                <a:latin typeface="Calibri"/>
              </a:rPr>
              <a:t>&lt;data/ora&gt;</a:t>
            </a:r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 dirty="0">
                <a:latin typeface="Times New Roman"/>
              </a:rPr>
              <a:t>&lt;piè di pagina&gt;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FA2854D-211A-4C50-9BA6-102CDD6EFBE7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  <a:buNone/>
              </a:pPr>
              <a:t>‹N›</a:t>
            </a:fld>
            <a:endParaRPr lang="it-IT" sz="1200" b="0" strike="noStrike" spc="-1" dirty="0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Fai clic per modificare il formato del testo del titolo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strike="noStrike" spc="-1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strike="noStrike" spc="-1">
                <a:solidFill>
                  <a:srgbClr val="00000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67080" y="1288080"/>
            <a:ext cx="7772040" cy="3364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it-IT" sz="2400" b="1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Comitato Consultivo Misto Socio Sanitario </a:t>
            </a:r>
            <a:br>
              <a:rPr lang="it-IT" sz="2400" b="1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</a:br>
            <a:r>
              <a:rPr lang="it-IT" sz="2400" b="1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del Distretto Savena </a:t>
            </a:r>
            <a:r>
              <a:rPr lang="it-IT" sz="2400" b="1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Idice 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28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sz="3200" dirty="0"/>
              <a:t/>
            </a:r>
            <a:br>
              <a:rPr sz="3200" dirty="0"/>
            </a:br>
            <a:r>
              <a:rPr lang="it-IT" sz="4400" b="1" strike="noStrike" spc="-1" dirty="0" smtClean="0">
                <a:solidFill>
                  <a:schemeClr val="accent1"/>
                </a:solidFill>
                <a:latin typeface="Calibri"/>
              </a:rPr>
              <a:t>Organizzazione CAU – </a:t>
            </a:r>
            <a:br>
              <a:rPr lang="it-IT" sz="4400" b="1" strike="noStrike" spc="-1" dirty="0" smtClean="0">
                <a:solidFill>
                  <a:schemeClr val="accent1"/>
                </a:solidFill>
                <a:latin typeface="Calibri"/>
              </a:rPr>
            </a:br>
            <a:r>
              <a:rPr lang="it-IT" sz="4400" b="1" strike="noStrike" spc="-1" dirty="0" smtClean="0">
                <a:solidFill>
                  <a:schemeClr val="accent1"/>
                </a:solidFill>
                <a:latin typeface="Calibri"/>
              </a:rPr>
              <a:t>Continuità Assistenzial</a:t>
            </a:r>
            <a:r>
              <a:rPr lang="it-IT" sz="4400" b="1" spc="-1" dirty="0" smtClean="0">
                <a:solidFill>
                  <a:schemeClr val="accent1"/>
                </a:solidFill>
                <a:latin typeface="Calibri"/>
              </a:rPr>
              <a:t>e </a:t>
            </a:r>
            <a:br>
              <a:rPr lang="it-IT" sz="4400" b="1" spc="-1" dirty="0" smtClean="0">
                <a:solidFill>
                  <a:schemeClr val="accent1"/>
                </a:solidFill>
                <a:latin typeface="Calibri"/>
              </a:rPr>
            </a:br>
            <a:r>
              <a:rPr lang="it-IT" sz="4400" b="1" spc="-1" dirty="0" smtClean="0">
                <a:solidFill>
                  <a:schemeClr val="accent1"/>
                </a:solidFill>
                <a:latin typeface="Calibri"/>
              </a:rPr>
              <a:t>nel Distretto Savena Idice</a:t>
            </a:r>
            <a:endParaRPr lang="it-IT" sz="4400" b="0" strike="noStrike" spc="-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1371600" y="5085184"/>
            <a:ext cx="6400440" cy="146393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6000" lnSpcReduction="10000"/>
          </a:bodyPr>
          <a:lstStyle/>
          <a:p>
            <a:pPr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800" b="0" strike="noStrike" spc="-1" dirty="0">
                <a:solidFill>
                  <a:srgbClr val="254061"/>
                </a:solidFill>
                <a:latin typeface="Calibri"/>
              </a:rPr>
              <a:t>Alessandra Rocca</a:t>
            </a: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500" b="0" i="1" strike="noStrike" spc="-1" dirty="0">
                <a:solidFill>
                  <a:srgbClr val="254061"/>
                </a:solidFill>
                <a:latin typeface="Calibri"/>
              </a:rPr>
              <a:t>Medico Dipartimento Cure Primarie </a:t>
            </a:r>
            <a:endParaRPr lang="it-IT" sz="15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it-IT" sz="1500" b="0" i="1" strike="noStrike" spc="-1" dirty="0">
                <a:solidFill>
                  <a:srgbClr val="254061"/>
                </a:solidFill>
                <a:latin typeface="Calibri"/>
              </a:rPr>
              <a:t>UOS Savena Idice</a:t>
            </a:r>
            <a:endParaRPr lang="it-IT" sz="1500" b="0" strike="noStrike" spc="-1" dirty="0">
              <a:latin typeface="Arial"/>
            </a:endParaRPr>
          </a:p>
          <a:p>
            <a:pPr algn="ctr">
              <a:spcBef>
                <a:spcPts val="360"/>
              </a:spcBef>
              <a:tabLst>
                <a:tab pos="0" algn="l"/>
              </a:tabLst>
            </a:pPr>
            <a:r>
              <a:rPr lang="it-IT" sz="1500" i="1" spc="-1" dirty="0">
                <a:solidFill>
                  <a:srgbClr val="254061"/>
                </a:solidFill>
                <a:latin typeface="Calibri"/>
              </a:rPr>
              <a:t>Azienda USL Bologna</a:t>
            </a:r>
          </a:p>
          <a:p>
            <a:pPr algn="ctr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it-IT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it-IT" sz="2000" b="0" strike="noStrike" spc="-1" dirty="0">
                <a:solidFill>
                  <a:srgbClr val="254061"/>
                </a:solidFill>
                <a:latin typeface="Calibri"/>
              </a:rPr>
              <a:t>San Lazzaro di Savena, </a:t>
            </a:r>
            <a:r>
              <a:rPr lang="it-IT" sz="2000" b="0" strike="noStrike" spc="-1" dirty="0" smtClean="0">
                <a:solidFill>
                  <a:srgbClr val="254061"/>
                </a:solidFill>
                <a:latin typeface="Calibri"/>
              </a:rPr>
              <a:t>16 ottobre 2025</a:t>
            </a:r>
            <a:endParaRPr lang="it-IT" sz="2000" b="0" strike="noStrike" spc="-1" dirty="0">
              <a:latin typeface="Arial"/>
            </a:endParaRPr>
          </a:p>
        </p:txBody>
      </p:sp>
      <p:pic>
        <p:nvPicPr>
          <p:cNvPr id="16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7"/>
          <p:cNvSpPr/>
          <p:nvPr/>
        </p:nvSpPr>
        <p:spPr>
          <a:xfrm>
            <a:off x="0" y="27744"/>
            <a:ext cx="914364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755576" y="2204864"/>
            <a:ext cx="7625880" cy="453650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1588" indent="-15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it-IT" sz="15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È </a:t>
            </a:r>
            <a:r>
              <a:rPr lang="it-IT" sz="15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rivolto a tutta la popolazione, adulti e bambini, e assicura prestazioni sanitarie non differibili notturne, festive e prefestive</a:t>
            </a:r>
            <a:r>
              <a:rPr lang="it-IT" sz="15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</a:p>
          <a:p>
            <a:pPr marL="1588" indent="-15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endParaRPr lang="it-IT" sz="8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343080" indent="-343080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it-IT" sz="1500" b="1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Orari di attività:</a:t>
            </a:r>
            <a:endParaRPr lang="it-IT" sz="15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68288" lvl="1" indent="-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358775" algn="l"/>
              </a:tabLst>
            </a:pPr>
            <a:r>
              <a:rPr lang="it-IT" sz="15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20:00 - 08:00 tutte le notti (lunedì - domenica)</a:t>
            </a:r>
          </a:p>
          <a:p>
            <a:pPr marL="268288" lvl="1" indent="-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358775" algn="l"/>
              </a:tabLst>
            </a:pPr>
            <a:r>
              <a:rPr lang="it-IT" sz="15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08:00 - 20:00 nei fine settimana (sabato e domenica) e nei festivi</a:t>
            </a:r>
          </a:p>
          <a:p>
            <a:pPr marL="268288" lvl="1" indent="-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  <a:tabLst>
                <a:tab pos="358775" algn="l"/>
              </a:tabLst>
            </a:pPr>
            <a:r>
              <a:rPr lang="it-IT" sz="15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10:00 </a:t>
            </a:r>
            <a:r>
              <a:rPr lang="it-IT" sz="15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- 20:00 nei giorni prefestivi </a:t>
            </a:r>
            <a:r>
              <a:rPr lang="it-IT" sz="15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feriali</a:t>
            </a:r>
          </a:p>
          <a:p>
            <a:pPr marL="743040" lvl="1" indent="-285840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–"/>
            </a:pPr>
            <a:endParaRPr lang="it-IT" sz="1500" b="0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lvl="1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</a:pPr>
            <a:r>
              <a:rPr lang="it-IT" sz="15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Il Servizio offre:</a:t>
            </a: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Consulenza 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telefonica, con raccomandazione a fornire adeguata 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identificazione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Visita 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medica domiciliare avuto riguardo alle condizioni cliniche e alla possibilità o meno di spostamento in sicurezza dei 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pazienti</a:t>
            </a: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Prescrizioni 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di farmaci non differibili (nei quantitativi minimi 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indispensabili)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Certificazione 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di malattia per lavoratori turnisti e, nei giorni festivi prefestivi, sino ad un massimo di tre giorni a partire dal giorno di effettiva constatazione dello stato di 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malattia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Certificazione </a:t>
            </a: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di Constatazione di decesso e, non in convenzione, il Certificato di trasporto salma 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volontario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lvl="1" indent="268288" algn="just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Visita ambulatoriale</a:t>
            </a:r>
            <a:endParaRPr lang="it-IT" sz="15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pic>
        <p:nvPicPr>
          <p:cNvPr id="5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899592" y="1052736"/>
            <a:ext cx="7625880" cy="1179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3600" b="0" strike="noStrike" spc="-1" dirty="0" smtClean="0">
                <a:solidFill>
                  <a:schemeClr val="accent1"/>
                </a:solidFill>
                <a:latin typeface="Calibri"/>
              </a:rPr>
              <a:t>Servizio </a:t>
            </a:r>
            <a:r>
              <a:rPr lang="it-IT" sz="3600" b="0" strike="noStrike" spc="-1" dirty="0">
                <a:solidFill>
                  <a:schemeClr val="accent1"/>
                </a:solidFill>
                <a:latin typeface="Calibri"/>
              </a:rPr>
              <a:t>di </a:t>
            </a:r>
            <a:r>
              <a:rPr lang="it-IT" sz="3600" b="0" strike="noStrike" spc="-1" dirty="0" smtClean="0">
                <a:solidFill>
                  <a:schemeClr val="accent1"/>
                </a:solidFill>
                <a:latin typeface="Calibri"/>
              </a:rPr>
              <a:t>Continuità assistenziale </a:t>
            </a:r>
            <a:br>
              <a:rPr lang="it-IT" sz="3600" b="0" strike="noStrike" spc="-1" dirty="0" smtClean="0">
                <a:solidFill>
                  <a:schemeClr val="accent1"/>
                </a:solidFill>
                <a:latin typeface="Calibri"/>
              </a:rPr>
            </a:br>
            <a:r>
              <a:rPr lang="it-IT" sz="3600" b="0" strike="noStrike" spc="-1" dirty="0" smtClean="0">
                <a:solidFill>
                  <a:schemeClr val="accent1"/>
                </a:solidFill>
                <a:latin typeface="Calibri"/>
              </a:rPr>
              <a:t>(ex Guardia Medica)</a:t>
            </a:r>
            <a:endParaRPr lang="it-IT" sz="3600" b="0" strike="noStrike" spc="-1" dirty="0">
              <a:solidFill>
                <a:schemeClr val="accent1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7200" y="990216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 dirty="0">
                <a:solidFill>
                  <a:schemeClr val="accent1"/>
                </a:solidFill>
                <a:latin typeface="Calibri"/>
              </a:rPr>
              <a:t>Centri di Assistenza Urgenza (CAU)</a:t>
            </a:r>
          </a:p>
        </p:txBody>
      </p:sp>
      <p:sp>
        <p:nvSpPr>
          <p:cNvPr id="231" name="CasellaDiTesto 230"/>
          <p:cNvSpPr txBox="1"/>
          <p:nvPr/>
        </p:nvSpPr>
        <p:spPr>
          <a:xfrm>
            <a:off x="683568" y="2465512"/>
            <a:ext cx="7776864" cy="43924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I CAU sono strutture assistenziali ad équipe medico- infermieristica destinate alla gestione delle urgenze sanitarie a bassa complessità clinico-assitenziale</a:t>
            </a: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t-IT" b="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SEDI</a:t>
            </a:r>
          </a:p>
          <a:p>
            <a:pPr>
              <a:buClr>
                <a:srgbClr val="000000"/>
              </a:buClr>
              <a:buSzPct val="45000"/>
            </a:pP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I CAU attivi su territorio sono aperti al pubblico 7 giorni su 7, </a:t>
            </a:r>
            <a:r>
              <a:rPr lang="it-IT" sz="16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12 </a:t>
            </a: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ore su 24</a:t>
            </a: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t-IT" b="0" u="sng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MODALITA’ DI </a:t>
            </a:r>
            <a:r>
              <a:rPr lang="it-IT" b="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ACCESSO</a:t>
            </a:r>
          </a:p>
          <a:p>
            <a:pPr>
              <a:buClr>
                <a:srgbClr val="000000"/>
              </a:buClr>
              <a:buSzPct val="45000"/>
            </a:pP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L’utente accede al CAU senza prenotazione, recandosi di persona</a:t>
            </a: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it-IT" b="0" u="sng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CRITERI DI </a:t>
            </a:r>
            <a:r>
              <a:rPr lang="it-IT" b="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ACCESSO</a:t>
            </a:r>
          </a:p>
          <a:p>
            <a:pPr>
              <a:buClr>
                <a:srgbClr val="000000"/>
              </a:buClr>
              <a:buSzPct val="45000"/>
            </a:pP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rgbClr val="000000"/>
              </a:buClr>
              <a:buSzPct val="45000"/>
            </a:pPr>
            <a:r>
              <a:rPr lang="it-IT" sz="16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Almeno </a:t>
            </a: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due delle seguenti </a:t>
            </a:r>
            <a:r>
              <a:rPr lang="it-IT" sz="16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categorie:</a:t>
            </a: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  <a:p>
            <a:pPr indent="268288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paziente </a:t>
            </a:r>
            <a:r>
              <a:rPr lang="it-IT" sz="16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autonomo </a:t>
            </a:r>
            <a:r>
              <a:rPr lang="it-IT" sz="16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deambulante;</a:t>
            </a:r>
            <a:endParaRPr lang="it-IT" sz="1600" dirty="0">
              <a:solidFill>
                <a:schemeClr val="accent1">
                  <a:lumMod val="50000"/>
                </a:schemeClr>
              </a:solidFill>
            </a:endParaRPr>
          </a:p>
          <a:p>
            <a:pPr indent="268288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dolore </a:t>
            </a: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NRS &lt;7 (lieve o </a:t>
            </a: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moderato)</a:t>
            </a:r>
          </a:p>
          <a:p>
            <a:pPr indent="268288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bassa </a:t>
            </a: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criticità del motivo principale di presentazione e bassa complessità del percorso clinico, diagnostico e assistenziale che si stima essere conclusivo presso gli ambulatori del CAU</a:t>
            </a: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sz="1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sz="1600" dirty="0">
                <a:solidFill>
                  <a:schemeClr val="accent1">
                    <a:lumMod val="50000"/>
                  </a:schemeClr>
                </a:solidFill>
              </a:rPr>
            </a:br>
            <a:endParaRPr lang="it-IT" sz="16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990216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 dirty="0">
                <a:solidFill>
                  <a:schemeClr val="accent1"/>
                </a:solidFill>
                <a:latin typeface="Calibri"/>
              </a:rPr>
              <a:t>Centri di Assistenza Urgenza (CAU)</a:t>
            </a:r>
          </a:p>
        </p:txBody>
      </p:sp>
      <p:sp>
        <p:nvSpPr>
          <p:cNvPr id="231" name="CasellaDiTesto 230"/>
          <p:cNvSpPr txBox="1"/>
          <p:nvPr/>
        </p:nvSpPr>
        <p:spPr>
          <a:xfrm>
            <a:off x="683568" y="2246632"/>
            <a:ext cx="7704856" cy="44947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it-IT" u="sng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CRITERI DI ESCLUSIONE</a:t>
            </a:r>
          </a:p>
          <a:p>
            <a:pPr>
              <a:buClr>
                <a:srgbClr val="000000"/>
              </a:buClr>
              <a:buSzPct val="45000"/>
            </a:pPr>
            <a:endParaRPr lang="it-IT" sz="1600" b="0" u="sng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toracico</a:t>
            </a:r>
          </a:p>
          <a:p>
            <a:pPr marL="216000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dispnea acuta</a:t>
            </a:r>
          </a:p>
          <a:p>
            <a:pPr marL="216000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addominale acuto</a:t>
            </a:r>
          </a:p>
          <a:p>
            <a:pPr marL="216000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cefalea intensa e inusuale con dolore acuto</a:t>
            </a:r>
          </a:p>
          <a:p>
            <a:pPr marL="216000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sintomi riconducibili a un disturbo neurologico acuto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1600" b="0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it-IT" b="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PRESTAZIONI EROGABILI</a:t>
            </a: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1600" b="0" u="sng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visita medica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prescrizione di terapia farmacologica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esami radiologici (ecografia, Rx)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esami di laboratorio (POCT)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ECG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procedure chirurgiche minori (suture, medicazioni)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richiesta approfondimenti specialistici</a:t>
            </a:r>
          </a:p>
          <a:p>
            <a:pPr marL="268288" indent="-268288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6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rilascio certificazioni INPS e INAIL</a:t>
            </a: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/>
            </a:r>
            <a:b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</a:br>
            <a: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/>
            </a:r>
            <a:br>
              <a:rPr lang="it-IT" sz="16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</a:br>
            <a:endParaRPr lang="it-IT" sz="1400" spc="-1" dirty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asellaDiTesto 234"/>
          <p:cNvSpPr txBox="1"/>
          <p:nvPr/>
        </p:nvSpPr>
        <p:spPr>
          <a:xfrm>
            <a:off x="770840" y="1988840"/>
            <a:ext cx="4161200" cy="4680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it-IT" sz="2400" b="0" u="sng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Elenco dei sintomi </a:t>
            </a:r>
            <a:r>
              <a:rPr lang="it-IT" sz="2400" b="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trattati</a:t>
            </a:r>
            <a:endParaRPr lang="it-IT" sz="2400" u="sng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buClr>
                <a:srgbClr val="000000"/>
              </a:buClr>
              <a:buSzPct val="80000"/>
            </a:pPr>
            <a:endParaRPr lang="it-IT" sz="1400" spc="-1" dirty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 marL="216000" lvl="1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Mal di testa/cefalea/emicrania (con dolore lieve moderato)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Disturbi </a:t>
            </a: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della vista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all’occhio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Irritazione da lenti a contatto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Occhio rosso con secrezioni/congiuntivite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Trauma occhio senza disturbi della vista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Corpo estraneo orecchio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orecchio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Riduzione dell’udito/tappo di cerume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Mal di denti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Problemi post-estrazione dentaria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Sangue al naso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Torcicollo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lvl="1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Tosse/raffreddore/mal di gola</a:t>
            </a:r>
          </a:p>
          <a:p>
            <a:pPr marL="216000" lvl="1" indent="-216000"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Traumi lievi (piede, caviglia, ginocchia, gomito, polso, mano)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Prurito, arrossamento/tumefazione della cute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Punture di insetto, morso di </a:t>
            </a:r>
            <a:r>
              <a:rPr lang="it-IT" sz="1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animale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019312" y="2564904"/>
            <a:ext cx="3657144" cy="385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Ustioni </a:t>
            </a: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minori/solari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Contrattura muscolare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alle articolazioni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Diarrea (senza sangue)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Disturbi anali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addominale (con dolore lieve-moderato)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Dolore fianco (tipo coliche renali)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Nausea e/o vomito ripetuto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Mal di schiena/lombalgia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Bruciore/difficoltà a urinare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Ostruzione o sostituzione di catetere vescicale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Agitazione in stato ansioso già conosciuto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Febbre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Medicazioni e rimozioni punti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Piccole ferite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Variazione glicemia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80000"/>
              <a:buFont typeface="Arial" pitchFamily="34" charset="0"/>
              <a:buChar char="•"/>
            </a:pPr>
            <a:r>
              <a:rPr lang="it-IT" sz="1400" b="0" strike="noStrike" spc="-1" dirty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Variazione pressione arteriosa</a:t>
            </a: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5" name="PlaceHolder 1"/>
          <p:cNvSpPr txBox="1">
            <a:spLocks/>
          </p:cNvSpPr>
          <p:nvPr/>
        </p:nvSpPr>
        <p:spPr>
          <a:xfrm>
            <a:off x="467544" y="990216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Centri di Assistenza Urgenza (CAU)</a:t>
            </a:r>
            <a:endParaRPr kumimoji="0" lang="it-IT" sz="4400" b="0" i="0" u="none" strike="noStrike" kern="0" cap="none" spc="-1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asellaDiTesto 234"/>
          <p:cNvSpPr txBox="1"/>
          <p:nvPr/>
        </p:nvSpPr>
        <p:spPr>
          <a:xfrm>
            <a:off x="611560" y="2636912"/>
            <a:ext cx="8049632" cy="367240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2400" b="0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it-IT" sz="2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Nella </a:t>
            </a:r>
            <a:r>
              <a:rPr lang="it-IT" sz="2400" u="sng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Casa della Comunità </a:t>
            </a:r>
            <a:r>
              <a:rPr lang="it-IT" sz="2400" u="sng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di San Lazzaro di Savena</a:t>
            </a:r>
            <a:r>
              <a:rPr lang="it-IT" sz="24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 </a:t>
            </a:r>
            <a:r>
              <a:rPr lang="it-IT" sz="2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il CAU è attivo nelle ore diurne (8:00 – 20:00)</a:t>
            </a: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2400" b="0" strike="noStrike" spc="-1" dirty="0" smtClean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it-IT" sz="2400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Nelle ore notturne (20:00 – 8:00) entra in attività il Servizio di Continuità Assistenziale (risposta alle chiamate, visite ambulatoriali, visite domiciliari)</a:t>
            </a: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2400" spc="-1" dirty="0" smtClean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it-IT" spc="-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La CA è attiva anche nei diurni di sabato e domenica, prefestivi e festivi</a:t>
            </a: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endParaRPr lang="it-IT" sz="1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5" name="PlaceHolder 1"/>
          <p:cNvSpPr txBox="1">
            <a:spLocks/>
          </p:cNvSpPr>
          <p:nvPr/>
        </p:nvSpPr>
        <p:spPr>
          <a:xfrm>
            <a:off x="467544" y="1278248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kern="0" spc="-1" dirty="0" smtClean="0">
                <a:solidFill>
                  <a:schemeClr val="accent1"/>
                </a:solidFill>
                <a:latin typeface="Calibri"/>
              </a:rPr>
              <a:t>O</a:t>
            </a:r>
            <a:r>
              <a:rPr kumimoji="0" lang="it-IT" sz="40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rganizzazione CAU</a:t>
            </a:r>
            <a:r>
              <a:rPr kumimoji="0" lang="it-IT" sz="4000" b="0" i="0" u="none" strike="noStrike" kern="0" cap="none" spc="-1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 – CA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0" cap="none" spc="-1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da luglio 2025</a:t>
            </a:r>
            <a:endParaRPr kumimoji="0" lang="it-IT" sz="4000" b="0" i="0" u="none" strike="noStrike" kern="0" cap="none" spc="-1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0"/>
          <p:cNvSpPr/>
          <p:nvPr/>
        </p:nvSpPr>
        <p:spPr>
          <a:xfrm>
            <a:off x="360" y="360"/>
            <a:ext cx="914364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064896" cy="1152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200" strike="noStrike" spc="-1" dirty="0" smtClean="0">
                <a:solidFill>
                  <a:schemeClr val="accent1"/>
                </a:solidFill>
                <a:latin typeface="Calibri"/>
              </a:rPr>
              <a:t>CAU San Lazzaro</a:t>
            </a:r>
            <a:endParaRPr lang="it-IT" sz="3200" strike="noStrike" spc="-1" dirty="0">
              <a:solidFill>
                <a:schemeClr val="accent1"/>
              </a:solidFill>
              <a:latin typeface="Calibri"/>
            </a:endParaRPr>
          </a:p>
        </p:txBody>
      </p:sp>
      <p:graphicFrame>
        <p:nvGraphicFramePr>
          <p:cNvPr id="227" name="Tabella 5"/>
          <p:cNvGraphicFramePr/>
          <p:nvPr/>
        </p:nvGraphicFramePr>
        <p:xfrm>
          <a:off x="1979712" y="4581128"/>
          <a:ext cx="5040560" cy="1801786"/>
        </p:xfrm>
        <a:graphic>
          <a:graphicData uri="http://schemas.openxmlformats.org/drawingml/2006/table">
            <a:tbl>
              <a:tblPr/>
              <a:tblGrid>
                <a:gridCol w="1061703"/>
                <a:gridCol w="1530585"/>
                <a:gridCol w="775015"/>
                <a:gridCol w="773776"/>
                <a:gridCol w="899481"/>
              </a:tblGrid>
              <a:tr h="564308">
                <a:tc>
                  <a:txBody>
                    <a:bodyPr/>
                    <a:lstStyle/>
                    <a:p>
                      <a:endParaRPr lang="it-IT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Tot Sedi: 3 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Notti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Diurni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Amb</a:t>
                      </a:r>
                      <a:r>
                        <a:rPr lang="it-IT" sz="1100" b="1" strike="noStrike" spc="-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 CA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64308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1" i="1" strike="noStrike" spc="-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SAVENA IDICE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San Lazzaro di Savena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3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2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 SI</a:t>
                      </a:r>
                      <a:r>
                        <a:rPr kumimoji="0" lang="it-IT" sz="11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 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NOTTURNI</a:t>
                      </a:r>
                      <a:endParaRPr kumimoji="0" lang="it-IT" sz="11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291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Loiano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 SI</a:t>
                      </a: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 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Pianoro (diurni)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 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2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SI</a:t>
                      </a: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 txBox="1">
            <a:spLocks/>
          </p:cNvSpPr>
          <p:nvPr/>
        </p:nvSpPr>
        <p:spPr>
          <a:xfrm>
            <a:off x="539552" y="3573016"/>
            <a:ext cx="8064896" cy="1152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CA Distretto</a:t>
            </a:r>
            <a:r>
              <a:rPr lang="en-US" sz="3200" kern="0" spc="-1" dirty="0" smtClean="0">
                <a:solidFill>
                  <a:schemeClr val="accent1"/>
                </a:solidFill>
                <a:latin typeface="Calibri"/>
              </a:rPr>
              <a:t> </a:t>
            </a:r>
            <a:r>
              <a:rPr kumimoji="0" lang="en-US" sz="32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Savena Idice</a:t>
            </a:r>
            <a:endParaRPr kumimoji="0" lang="it-IT" sz="3200" b="0" i="0" u="none" strike="noStrike" kern="0" cap="none" spc="-1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</a:endParaRPr>
          </a:p>
        </p:txBody>
      </p:sp>
      <p:graphicFrame>
        <p:nvGraphicFramePr>
          <p:cNvPr id="7" name="Tabella 5"/>
          <p:cNvGraphicFramePr/>
          <p:nvPr/>
        </p:nvGraphicFramePr>
        <p:xfrm>
          <a:off x="1928794" y="1785926"/>
          <a:ext cx="5040560" cy="1666470"/>
        </p:xfrm>
        <a:graphic>
          <a:graphicData uri="http://schemas.openxmlformats.org/drawingml/2006/table">
            <a:tbl>
              <a:tblPr/>
              <a:tblGrid>
                <a:gridCol w="1061703"/>
                <a:gridCol w="1530585"/>
                <a:gridCol w="775015"/>
                <a:gridCol w="773776"/>
                <a:gridCol w="899481"/>
              </a:tblGrid>
              <a:tr h="564308">
                <a:tc>
                  <a:txBody>
                    <a:bodyPr/>
                    <a:lstStyle/>
                    <a:p>
                      <a:endParaRPr lang="it-IT" sz="3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Fascia oraria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Medici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Infermieri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OSS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8992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1" i="1" strike="noStrike" spc="-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SAN LAZZARO</a:t>
                      </a:r>
                      <a:endParaRPr lang="it-IT" sz="1100" b="0" strike="noStrike" spc="-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8:00 - 16:00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2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100" b="0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291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16:00 - 20:00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2/3*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291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20:00 – 22:00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 </a:t>
                      </a: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1/2*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-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ahoma"/>
                          <a:cs typeface="Calibri" pitchFamily="34" charset="0"/>
                        </a:rPr>
                        <a:t>-</a:t>
                      </a:r>
                      <a:endParaRPr lang="it-IT" sz="1100" b="0" strike="noStrike" spc="-1" dirty="0">
                        <a:solidFill>
                          <a:schemeClr val="tx1"/>
                        </a:solidFill>
                        <a:latin typeface="Calibri" pitchFamily="34" charset="0"/>
                        <a:ea typeface="Tahoma"/>
                        <a:cs typeface="Calibri" pitchFamily="34" charset="0"/>
                      </a:endParaRPr>
                    </a:p>
                  </a:txBody>
                  <a:tcPr anchor="ctr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3143240" y="3500438"/>
            <a:ext cx="378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Calibri" pitchFamily="34" charset="0"/>
                <a:cs typeface="Calibri" pitchFamily="34" charset="0"/>
              </a:rPr>
              <a:t>* Solo nelle giornate di sabato, domenica e lunedì</a:t>
            </a:r>
            <a:endParaRPr lang="it-IT" sz="12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asellaDiTesto 69"/>
          <p:cNvSpPr/>
          <p:nvPr/>
        </p:nvSpPr>
        <p:spPr>
          <a:xfrm>
            <a:off x="1080000" y="1332088"/>
            <a:ext cx="7020392" cy="13048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000" b="0" strike="noStrike" spc="-1" dirty="0" smtClean="0">
                <a:solidFill>
                  <a:schemeClr val="accent1"/>
                </a:solidFill>
                <a:latin typeface="Calibri"/>
              </a:rPr>
              <a:t>CAU </a:t>
            </a:r>
          </a:p>
          <a:p>
            <a:pPr algn="ctr">
              <a:lnSpc>
                <a:spcPct val="100000"/>
              </a:lnSpc>
              <a:buNone/>
            </a:pPr>
            <a:r>
              <a:rPr lang="it-IT" sz="2800" b="0" strike="noStrike" spc="-1" dirty="0" smtClean="0">
                <a:solidFill>
                  <a:schemeClr val="accent1"/>
                </a:solidFill>
                <a:latin typeface="Calibri"/>
              </a:rPr>
              <a:t>Casi trattati, tempi </a:t>
            </a:r>
            <a:r>
              <a:rPr lang="it-IT" sz="2800" b="0" strike="noStrike" spc="-1" dirty="0">
                <a:solidFill>
                  <a:schemeClr val="accent1"/>
                </a:solidFill>
                <a:latin typeface="Calibri"/>
              </a:rPr>
              <a:t>medi di attesa </a:t>
            </a:r>
            <a:endParaRPr lang="it-IT" sz="2800" b="0" strike="noStrike" spc="-1" dirty="0" smtClean="0">
              <a:solidFill>
                <a:schemeClr val="accent1"/>
              </a:solidFill>
              <a:latin typeface="Calibri"/>
            </a:endParaRPr>
          </a:p>
          <a:p>
            <a:pPr algn="ctr">
              <a:lnSpc>
                <a:spcPct val="100000"/>
              </a:lnSpc>
              <a:buNone/>
            </a:pPr>
            <a:r>
              <a:rPr lang="it-IT" sz="2800" b="0" strike="noStrike" spc="-1" dirty="0" smtClean="0">
                <a:solidFill>
                  <a:schemeClr val="accent1"/>
                </a:solidFill>
                <a:latin typeface="Calibri"/>
              </a:rPr>
              <a:t>e </a:t>
            </a:r>
            <a:r>
              <a:rPr lang="it-IT" sz="2800" b="0" strike="noStrike" spc="-1" dirty="0">
                <a:solidFill>
                  <a:schemeClr val="accent1"/>
                </a:solidFill>
                <a:latin typeface="Calibri"/>
              </a:rPr>
              <a:t>media accessi giornalieri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2987824" y="4149080"/>
          <a:ext cx="2933700" cy="1181100"/>
        </p:xfrm>
        <a:graphic>
          <a:graphicData uri="http://schemas.openxmlformats.org/drawingml/2006/table">
            <a:tbl>
              <a:tblPr/>
              <a:tblGrid>
                <a:gridCol w="977900"/>
                <a:gridCol w="977900"/>
                <a:gridCol w="977900"/>
              </a:tblGrid>
              <a:tr h="71437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254061"/>
                          </a:solidFill>
                          <a:latin typeface="Calibri"/>
                        </a:rPr>
                        <a:t>Casi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254061"/>
                          </a:solidFill>
                          <a:latin typeface="Calibri"/>
                        </a:rPr>
                        <a:t>Tempo medio di attesa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254061"/>
                          </a:solidFill>
                          <a:latin typeface="Calibri"/>
                        </a:rPr>
                        <a:t>Media giornaliera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rgbClr val="254061"/>
                          </a:solidFill>
                          <a:latin typeface="Calibri"/>
                        </a:rPr>
                        <a:t>28.998</a:t>
                      </a:r>
                      <a:endParaRPr lang="it-IT" sz="1400" b="0" i="0" u="none" strike="noStrike" dirty="0">
                        <a:solidFill>
                          <a:srgbClr val="25406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rgbClr val="254061"/>
                          </a:solidFill>
                          <a:latin typeface="Calibri"/>
                        </a:rPr>
                        <a:t>01:04</a:t>
                      </a:r>
                      <a:endParaRPr lang="it-IT" sz="1400" b="0" i="0" u="none" strike="noStrike" dirty="0">
                        <a:solidFill>
                          <a:srgbClr val="25406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rgbClr val="254061"/>
                          </a:solidFill>
                          <a:latin typeface="Calibri"/>
                        </a:rPr>
                        <a:t>58,11</a:t>
                      </a:r>
                      <a:endParaRPr lang="it-IT" sz="1400" b="0" i="0" u="none" strike="noStrike" dirty="0">
                        <a:solidFill>
                          <a:srgbClr val="25406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asellaDiTesto 69"/>
          <p:cNvSpPr/>
          <p:nvPr/>
        </p:nvSpPr>
        <p:spPr>
          <a:xfrm>
            <a:off x="1115616" y="3068960"/>
            <a:ext cx="7020392" cy="51273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2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San Lazzaro 20/05/2024 – </a:t>
            </a:r>
            <a:r>
              <a:rPr lang="it-IT" sz="2400" b="0" strike="noStrike" spc="-1" dirty="0" smtClean="0">
                <a:solidFill>
                  <a:schemeClr val="accent1">
                    <a:lumMod val="50000"/>
                  </a:schemeClr>
                </a:solidFill>
                <a:latin typeface="Calibri"/>
              </a:rPr>
              <a:t>30/09/2025</a:t>
            </a:r>
            <a:endParaRPr lang="it-IT" sz="2400" b="0" strike="noStrike" spc="-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angle 10"/>
          <p:cNvSpPr/>
          <p:nvPr/>
        </p:nvSpPr>
        <p:spPr>
          <a:xfrm>
            <a:off x="0" y="-27384"/>
            <a:ext cx="9143640" cy="68853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it-IT" dirty="0"/>
          </a:p>
        </p:txBody>
      </p:sp>
      <p:sp>
        <p:nvSpPr>
          <p:cNvPr id="224" name="PlaceHolder 1"/>
          <p:cNvSpPr>
            <a:spLocks noGrp="1"/>
          </p:cNvSpPr>
          <p:nvPr>
            <p:ph type="title" idx="4294967295"/>
          </p:nvPr>
        </p:nvSpPr>
        <p:spPr>
          <a:xfrm>
            <a:off x="0" y="3861048"/>
            <a:ext cx="3419872" cy="43204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000" strike="noStrike" spc="-1" dirty="0" smtClean="0">
                <a:solidFill>
                  <a:schemeClr val="accent1"/>
                </a:solidFill>
                <a:latin typeface="Calibri"/>
              </a:rPr>
              <a:t>CAU San Lazzaro lug-sett 2024</a:t>
            </a:r>
            <a:endParaRPr lang="it-IT" sz="2000" strike="noStrike" spc="-1" dirty="0">
              <a:solidFill>
                <a:schemeClr val="accent1"/>
              </a:solidFill>
              <a:latin typeface="Calibri"/>
            </a:endParaRPr>
          </a:p>
        </p:txBody>
      </p:sp>
      <p:pic>
        <p:nvPicPr>
          <p:cNvPr id="5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 txBox="1">
            <a:spLocks/>
          </p:cNvSpPr>
          <p:nvPr/>
        </p:nvSpPr>
        <p:spPr>
          <a:xfrm>
            <a:off x="3887416" y="1844824"/>
            <a:ext cx="5256584" cy="79208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CAU</a:t>
            </a:r>
            <a:r>
              <a:rPr kumimoji="0" lang="en-US" sz="2400" b="0" i="0" u="none" strike="noStrike" kern="0" cap="none" spc="-1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 San Lazzaro lug-sett 2025</a:t>
            </a:r>
            <a:endParaRPr kumimoji="0" lang="it-IT" sz="2400" b="0" i="0" u="none" strike="noStrike" kern="0" cap="none" spc="-1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293096"/>
            <a:ext cx="34575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36912"/>
            <a:ext cx="33718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412776"/>
            <a:ext cx="34385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ceHolder 1"/>
          <p:cNvSpPr txBox="1">
            <a:spLocks/>
          </p:cNvSpPr>
          <p:nvPr/>
        </p:nvSpPr>
        <p:spPr>
          <a:xfrm>
            <a:off x="0" y="980728"/>
            <a:ext cx="4032448" cy="43204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1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</a:rPr>
              <a:t>CAU San Lazzaro mag 2024</a:t>
            </a:r>
            <a:r>
              <a:rPr lang="en-US" sz="2000" kern="0" spc="-1" dirty="0" smtClean="0">
                <a:solidFill>
                  <a:schemeClr val="accent1"/>
                </a:solidFill>
                <a:latin typeface="Calibri"/>
              </a:rPr>
              <a:t>-giu 2025</a:t>
            </a:r>
            <a:endParaRPr kumimoji="0" lang="it-IT" sz="2000" b="0" i="0" u="none" strike="noStrike" kern="0" cap="none" spc="-1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876256" y="3861048"/>
            <a:ext cx="216024" cy="7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7380312" y="3861048"/>
            <a:ext cx="216024" cy="7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6876256" y="4581128"/>
            <a:ext cx="216024" cy="7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6876256" y="4725144"/>
            <a:ext cx="288032" cy="144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7380312" y="4581128"/>
            <a:ext cx="216024" cy="7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7308304" y="4725144"/>
            <a:ext cx="288032" cy="144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6732240" y="4949552"/>
            <a:ext cx="504056" cy="207640"/>
          </a:xfrm>
          <a:prstGeom prst="rect">
            <a:avLst/>
          </a:prstGeom>
          <a:solidFill>
            <a:srgbClr val="CCFFCC"/>
          </a:solidFill>
          <a:ln>
            <a:solidFill>
              <a:srgbClr val="CCFF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900" b="1" dirty="0" smtClean="0">
                <a:solidFill>
                  <a:schemeClr val="tx1"/>
                </a:solidFill>
              </a:rPr>
              <a:t>4.657</a:t>
            </a:r>
            <a:endParaRPr lang="it-IT" sz="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asellaDiTesto 69"/>
          <p:cNvSpPr/>
          <p:nvPr/>
        </p:nvSpPr>
        <p:spPr>
          <a:xfrm>
            <a:off x="1080000" y="1332088"/>
            <a:ext cx="7020392" cy="13048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000" spc="-1" dirty="0" smtClean="0">
                <a:solidFill>
                  <a:schemeClr val="accent1"/>
                </a:solidFill>
                <a:latin typeface="Calibri"/>
              </a:rPr>
              <a:t>Continuità Assistenziale sede San Lazzaro</a:t>
            </a:r>
          </a:p>
          <a:p>
            <a:pPr algn="ctr">
              <a:lnSpc>
                <a:spcPct val="100000"/>
              </a:lnSpc>
              <a:buNone/>
            </a:pPr>
            <a:r>
              <a:rPr lang="it-IT" sz="4000" b="0" strike="noStrike" spc="-1" dirty="0" smtClean="0">
                <a:solidFill>
                  <a:schemeClr val="accent1"/>
                </a:solidFill>
                <a:latin typeface="Calibri"/>
              </a:rPr>
              <a:t>Interventi luglio-settembre 2025</a:t>
            </a:r>
            <a:endParaRPr lang="it-IT" sz="4000" b="0" strike="noStrike" spc="-1" dirty="0">
              <a:solidFill>
                <a:schemeClr val="accent1"/>
              </a:solidFill>
              <a:latin typeface="Calibri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  <p:sp>
        <p:nvSpPr>
          <p:cNvPr id="2050" name="AutoShape 2" descr="https://zimbramail.ausl.bologna.it/service/home/~/?auth=co&amp;loc=it&amp;id=270466&amp;part=2.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2052" name="AutoShape 4" descr="https://zimbramail.ausl.bologna.it/service/home/~/?auth=co&amp;loc=it&amp;id=270466&amp;part=2.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1714480" y="2928934"/>
          <a:ext cx="5385210" cy="3126524"/>
        </p:xfrm>
        <a:graphic>
          <a:graphicData uri="http://schemas.openxmlformats.org/drawingml/2006/table">
            <a:tbl>
              <a:tblPr/>
              <a:tblGrid>
                <a:gridCol w="2082279"/>
                <a:gridCol w="1827102"/>
                <a:gridCol w="1475829"/>
              </a:tblGrid>
              <a:tr h="57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Calibri"/>
                          <a:ea typeface="DejaVu Sans"/>
                          <a:cs typeface="Calibri"/>
                        </a:rPr>
                        <a:t>Tipo intervento 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Calibri"/>
                          <a:ea typeface="DejaVu Sans"/>
                          <a:cs typeface="Calibri"/>
                        </a:rPr>
                        <a:t>Totale</a:t>
                      </a:r>
                      <a:r>
                        <a:rPr lang="it-IT" sz="1200" b="1" baseline="0" dirty="0" smtClean="0">
                          <a:solidFill>
                            <a:schemeClr val="bg1"/>
                          </a:solidFill>
                          <a:latin typeface="Calibri"/>
                          <a:ea typeface="DejaVu Sans"/>
                          <a:cs typeface="Calibri"/>
                        </a:rPr>
                        <a:t> </a:t>
                      </a: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Calibri"/>
                          <a:ea typeface="DejaVu Sans"/>
                          <a:cs typeface="Calibri"/>
                        </a:rPr>
                        <a:t> 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Media giornaliera</a:t>
                      </a:r>
                      <a:endParaRPr lang="it-IT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656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Ambulatoriale </a:t>
                      </a:r>
                      <a:endParaRPr lang="it-IT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633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6,9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Consiglio telefonico </a:t>
                      </a:r>
                      <a:endParaRPr lang="it-IT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1.195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Domiciliare </a:t>
                      </a:r>
                      <a:endParaRPr lang="it-IT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53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0,6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3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Visita presso struttura </a:t>
                      </a:r>
                      <a:endParaRPr lang="it-IT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26 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0,3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Totale </a:t>
                      </a: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1.907 </a:t>
                      </a: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latin typeface="Calibri"/>
                          <a:ea typeface="Calibri"/>
                          <a:cs typeface="Times New Roman"/>
                        </a:rPr>
                        <a:t>20,8</a:t>
                      </a:r>
                      <a:endParaRPr lang="it-IT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936" marR="75936" marT="37968" marB="37968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asellaDiTesto 69"/>
          <p:cNvSpPr/>
          <p:nvPr/>
        </p:nvSpPr>
        <p:spPr>
          <a:xfrm>
            <a:off x="1080000" y="1332088"/>
            <a:ext cx="7020392" cy="13048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000" spc="-1" dirty="0" smtClean="0">
                <a:solidFill>
                  <a:schemeClr val="accent1"/>
                </a:solidFill>
                <a:latin typeface="Calibri"/>
              </a:rPr>
              <a:t>Continuità Assistenziale sede San Lazzaro</a:t>
            </a:r>
          </a:p>
          <a:p>
            <a:pPr algn="ctr"/>
            <a:r>
              <a:rPr lang="it-IT" sz="2800" spc="-1" dirty="0" smtClean="0">
                <a:solidFill>
                  <a:schemeClr val="accent1"/>
                </a:solidFill>
                <a:latin typeface="Calibri"/>
              </a:rPr>
              <a:t>Accessi in PS entro le 24 h da una prestazione CA</a:t>
            </a:r>
          </a:p>
          <a:p>
            <a:pPr algn="ctr"/>
            <a:r>
              <a:rPr lang="it-IT" sz="2800" b="0" strike="noStrike" spc="-1" dirty="0" smtClean="0">
                <a:solidFill>
                  <a:schemeClr val="accent1"/>
                </a:solidFill>
                <a:latin typeface="Calibri"/>
              </a:rPr>
              <a:t>luglio-settembre 2025</a:t>
            </a:r>
            <a:endParaRPr lang="it-IT" sz="2800" b="0" strike="noStrike" spc="-1" dirty="0">
              <a:solidFill>
                <a:schemeClr val="accent1"/>
              </a:solidFill>
              <a:latin typeface="Calibri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 cstate="print"/>
          <a:srcRect r="41288"/>
          <a:stretch/>
        </p:blipFill>
        <p:spPr>
          <a:xfrm>
            <a:off x="467640" y="260640"/>
            <a:ext cx="4680000" cy="1027080"/>
          </a:xfrm>
          <a:prstGeom prst="rect">
            <a:avLst/>
          </a:prstGeom>
          <a:ln w="0">
            <a:noFill/>
          </a:ln>
        </p:spPr>
      </p:pic>
      <p:sp>
        <p:nvSpPr>
          <p:cNvPr id="2050" name="AutoShape 2" descr="https://zimbramail.ausl.bologna.it/service/home/~/?auth=co&amp;loc=it&amp;id=270466&amp;part=2.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2052" name="AutoShape 4" descr="https://zimbramail.ausl.bologna.it/service/home/~/?auth=co&amp;loc=it&amp;id=270466&amp;part=2.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259632" y="3212976"/>
          <a:ext cx="6624738" cy="3253666"/>
        </p:xfrm>
        <a:graphic>
          <a:graphicData uri="http://schemas.openxmlformats.org/drawingml/2006/table">
            <a:tbl>
              <a:tblPr/>
              <a:tblGrid>
                <a:gridCol w="1271790"/>
                <a:gridCol w="1070205"/>
                <a:gridCol w="1070846"/>
                <a:gridCol w="1070205"/>
                <a:gridCol w="1070846"/>
                <a:gridCol w="1070846"/>
              </a:tblGrid>
              <a:tr h="93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Tipo intervento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TOT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Accesso PS/CAU 24 h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%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Accesso PS/CAU 24 h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Accesso PS/CAU 48 h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%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b="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  <a:cs typeface="Calibri"/>
                        </a:rPr>
                        <a:t>Accesso PS/CAU 48 h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9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254061"/>
                          </a:solidFill>
                          <a:latin typeface="Calibri"/>
                          <a:ea typeface="DejaVu Sans"/>
                          <a:cs typeface="Calibri"/>
                        </a:rPr>
                        <a:t>Ambulatoriale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633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21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3,3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21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3,3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59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Consiglio telefonico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1.195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124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10,37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37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3,1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59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Domiciliare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53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1,9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1,9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59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Visita presso struttura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26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459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Tot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DejaVu Sans"/>
                          <a:cs typeface="Calibri"/>
                        </a:rPr>
                        <a:t>1.907 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146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7,6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59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244061"/>
                          </a:solidFill>
                          <a:latin typeface="Calibri"/>
                          <a:ea typeface="Times New Roman"/>
                          <a:cs typeface="Calibri"/>
                        </a:rPr>
                        <a:t>3,1</a:t>
                      </a:r>
                      <a:endParaRPr lang="it-IT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5060" marR="85060" marT="42530" marB="4253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asellaDiTesto 69"/>
          <p:cNvSpPr/>
          <p:nvPr/>
        </p:nvSpPr>
        <p:spPr>
          <a:xfrm>
            <a:off x="1043608" y="2852936"/>
            <a:ext cx="7020392" cy="8727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000" b="0" strike="noStrike" spc="-1" dirty="0" smtClean="0">
                <a:solidFill>
                  <a:schemeClr val="accent1"/>
                </a:solidFill>
                <a:latin typeface="Calibri"/>
              </a:rPr>
              <a:t>Grazie per l’attenzione</a:t>
            </a:r>
            <a:endParaRPr lang="it-IT" sz="4000" b="0" strike="noStrike" spc="-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2203</TotalTime>
  <Words>579</Words>
  <Application>Microsoft Office PowerPoint</Application>
  <PresentationFormat>Presentazione su schermo (4:3)</PresentationFormat>
  <Paragraphs>209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Office Theme</vt:lpstr>
      <vt:lpstr>Office Theme</vt:lpstr>
      <vt:lpstr>Office Theme</vt:lpstr>
      <vt:lpstr>Office Theme</vt:lpstr>
      <vt:lpstr>Comitato Consultivo Misto Socio Sanitario  del Distretto Savena Idice   Organizzazione CAU –  Continuità Assistenziale  nel Distretto Savena Idice</vt:lpstr>
      <vt:lpstr>Servizio di Continuità assistenziale  (ex Guardia Medica)</vt:lpstr>
      <vt:lpstr>Centri di Assistenza Urgenza (CAU)</vt:lpstr>
      <vt:lpstr>Centri di Assistenza Urgenza (CAU)</vt:lpstr>
      <vt:lpstr>Diapositiva 5</vt:lpstr>
      <vt:lpstr>Diapositiva 6</vt:lpstr>
      <vt:lpstr>CAU San Lazzaro</vt:lpstr>
      <vt:lpstr>Diapositiva 8</vt:lpstr>
      <vt:lpstr>CAU San Lazzaro lug-sett 2024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Pagliacci Donatella</dc:creator>
  <cp:lastModifiedBy>rocca5</cp:lastModifiedBy>
  <cp:revision>242</cp:revision>
  <dcterms:created xsi:type="dcterms:W3CDTF">2025-01-13T16:50:21Z</dcterms:created>
  <dcterms:modified xsi:type="dcterms:W3CDTF">2025-10-29T11:42:11Z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Presentazione su schermo (4:3)</vt:lpwstr>
  </property>
  <property fmtid="{D5CDD505-2E9C-101B-9397-08002B2CF9AE}" pid="4" name="Slides">
    <vt:i4>34</vt:i4>
  </property>
</Properties>
</file>